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6" d="100"/>
          <a:sy n="86" d="100"/>
        </p:scale>
        <p:origin x="90"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0444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20255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8418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20216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https://github.com/Mirza-Algo/DataScienceProjects</a:t>
            </a:r>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115202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72981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45528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593219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29386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41057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9546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38237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Mubashir Mirza</a:t>
            </a:r>
          </a:p>
          <a:p>
            <a:r>
              <a:rPr lang="en-US" dirty="0">
                <a:solidFill>
                  <a:schemeClr val="bg2"/>
                </a:solidFill>
                <a:latin typeface="Abadi" panose="020B0604020104020204" pitchFamily="34" charset="0"/>
                <a:ea typeface="SF Pro" pitchFamily="2" charset="0"/>
                <a:cs typeface="SF Pro" pitchFamily="2" charset="0"/>
              </a:rPr>
              <a:t>April 17,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B7C51760-CDF2-4F6C-A174-A2CC2762652F}"/>
              </a:ext>
            </a:extLst>
          </p:cNvPr>
          <p:cNvSpPr/>
          <p:nvPr/>
        </p:nvSpPr>
        <p:spPr>
          <a:xfrm>
            <a:off x="3048000" y="2967335"/>
            <a:ext cx="6096000" cy="923330"/>
          </a:xfrm>
          <a:prstGeom prst="rect">
            <a:avLst/>
          </a:prstGeom>
        </p:spPr>
        <p:txBody>
          <a:bodyPr>
            <a:spAutoFit/>
          </a:bodyPr>
          <a:lstStyle/>
          <a:p>
            <a:pPr lvl="0">
              <a:defRPr/>
            </a:pPr>
            <a:r>
              <a:rPr lang="en-US" dirty="0"/>
              <a:t>https://github.com/Mirza-Algo/DataScienceProjects/blob/main/Data%20Wrangling.ipynb</a:t>
            </a:r>
            <a:endParaRPr lang="en-PK" dirty="0"/>
          </a:p>
          <a:p>
            <a:endParaRPr lang="en-PK"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C11F7DC7-B79E-4526-AE50-D5BCB916DAC8}"/>
              </a:ext>
            </a:extLst>
          </p:cNvPr>
          <p:cNvSpPr/>
          <p:nvPr/>
        </p:nvSpPr>
        <p:spPr>
          <a:xfrm>
            <a:off x="3048000" y="2967335"/>
            <a:ext cx="6096000" cy="923330"/>
          </a:xfrm>
          <a:prstGeom prst="rect">
            <a:avLst/>
          </a:prstGeom>
        </p:spPr>
        <p:txBody>
          <a:bodyPr>
            <a:spAutoFit/>
          </a:bodyPr>
          <a:lstStyle/>
          <a:p>
            <a:r>
              <a:rPr lang="en-US" dirty="0"/>
              <a:t>https://github.com/Mirza-Algo/DataScienceProjects/blob/main/Data%20Visualization.ipynb</a:t>
            </a:r>
            <a:endParaRPr lang="en-PK"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a:extLst>
              <a:ext uri="{FF2B5EF4-FFF2-40B4-BE49-F238E27FC236}">
                <a16:creationId xmlns:a16="http://schemas.microsoft.com/office/drawing/2014/main" id="{B49D085E-2C4C-4EC8-ADDB-74C8F663048F}"/>
              </a:ext>
            </a:extLst>
          </p:cNvPr>
          <p:cNvSpPr/>
          <p:nvPr/>
        </p:nvSpPr>
        <p:spPr>
          <a:xfrm>
            <a:off x="3048000" y="3105835"/>
            <a:ext cx="6096000" cy="646331"/>
          </a:xfrm>
          <a:prstGeom prst="rect">
            <a:avLst/>
          </a:prstGeom>
        </p:spPr>
        <p:txBody>
          <a:bodyPr>
            <a:spAutoFit/>
          </a:bodyPr>
          <a:lstStyle/>
          <a:p>
            <a:r>
              <a:rPr lang="en-US" dirty="0"/>
              <a:t>https://github.com/Mirza-Algo/DataScienceProjects/blob/main/SQL%20EDA.ipynb</a:t>
            </a:r>
            <a:endParaRPr lang="en-PK"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300A79D6-EC95-4009-932E-80E680897407}"/>
              </a:ext>
            </a:extLst>
          </p:cNvPr>
          <p:cNvSpPr/>
          <p:nvPr/>
        </p:nvSpPr>
        <p:spPr>
          <a:xfrm>
            <a:off x="3048000" y="2967335"/>
            <a:ext cx="6096000" cy="923330"/>
          </a:xfrm>
          <a:prstGeom prst="rect">
            <a:avLst/>
          </a:prstGeom>
        </p:spPr>
        <p:txBody>
          <a:bodyPr>
            <a:spAutoFit/>
          </a:bodyPr>
          <a:lstStyle/>
          <a:p>
            <a:r>
              <a:rPr lang="en-US" dirty="0"/>
              <a:t>https://github.com/Mirza-Algo/DataScienceProjects/blob/main/2.%20Folium%20Maps.ipynb</a:t>
            </a:r>
            <a:endParaRPr lang="en-PK"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10E08773-3F4E-4770-A153-91622D5B381A}"/>
              </a:ext>
            </a:extLst>
          </p:cNvPr>
          <p:cNvSpPr/>
          <p:nvPr/>
        </p:nvSpPr>
        <p:spPr>
          <a:xfrm>
            <a:off x="3048000" y="2967335"/>
            <a:ext cx="6096000" cy="923330"/>
          </a:xfrm>
          <a:prstGeom prst="rect">
            <a:avLst/>
          </a:prstGeom>
        </p:spPr>
        <p:txBody>
          <a:bodyPr>
            <a:spAutoFit/>
          </a:bodyPr>
          <a:lstStyle/>
          <a:p>
            <a:r>
              <a:rPr lang="en-US" dirty="0"/>
              <a:t>https://github.com/Mirza-Algo/DataScienceProjects/blob/main/3.%20Interactive%20Dashboard.ipynb</a:t>
            </a:r>
            <a:endParaRPr lang="en-PK"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8CA632D6-288F-42E1-B0E2-4B1408668DEB}"/>
              </a:ext>
            </a:extLst>
          </p:cNvPr>
          <p:cNvSpPr/>
          <p:nvPr/>
        </p:nvSpPr>
        <p:spPr>
          <a:xfrm>
            <a:off x="3048000" y="2967335"/>
            <a:ext cx="6096000" cy="923330"/>
          </a:xfrm>
          <a:prstGeom prst="rect">
            <a:avLst/>
          </a:prstGeom>
        </p:spPr>
        <p:txBody>
          <a:bodyPr>
            <a:spAutoFit/>
          </a:bodyPr>
          <a:lstStyle/>
          <a:p>
            <a:r>
              <a:rPr lang="en-US" dirty="0"/>
              <a:t>https://github.com/Mirza-Algo/DataScienceProjects/blob/main/SpaceX_Machine_Learning_Prediction.ipynb</a:t>
            </a:r>
            <a:endParaRPr lang="en-PK"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9657"/>
            <a:ext cx="7275417"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A3F54E3-44E7-4FD7-886E-A907F689D532}"/>
              </a:ext>
            </a:extLst>
          </p:cNvPr>
          <p:cNvPicPr>
            <a:picLocks noChangeAspect="1"/>
          </p:cNvPicPr>
          <p:nvPr/>
        </p:nvPicPr>
        <p:blipFill>
          <a:blip r:embed="rId4"/>
          <a:stretch>
            <a:fillRect/>
          </a:stretch>
        </p:blipFill>
        <p:spPr>
          <a:xfrm>
            <a:off x="2648763" y="2008231"/>
            <a:ext cx="6448425" cy="40957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9942" y="1650842"/>
            <a:ext cx="9678682" cy="4016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6343B36-F3CD-4266-A614-AC3E630DE179}"/>
              </a:ext>
            </a:extLst>
          </p:cNvPr>
          <p:cNvPicPr>
            <a:picLocks noChangeAspect="1"/>
          </p:cNvPicPr>
          <p:nvPr/>
        </p:nvPicPr>
        <p:blipFill>
          <a:blip r:embed="rId3"/>
          <a:stretch>
            <a:fillRect/>
          </a:stretch>
        </p:blipFill>
        <p:spPr>
          <a:xfrm>
            <a:off x="2608395" y="2221974"/>
            <a:ext cx="6581775" cy="40957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065"/>
            <a:ext cx="9678682" cy="5490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25DB057-E79B-463D-BAED-F329B5AE7505}"/>
              </a:ext>
            </a:extLst>
          </p:cNvPr>
          <p:cNvPicPr>
            <a:picLocks noChangeAspect="1"/>
          </p:cNvPicPr>
          <p:nvPr/>
        </p:nvPicPr>
        <p:blipFill>
          <a:blip r:embed="rId3"/>
          <a:stretch>
            <a:fillRect/>
          </a:stretch>
        </p:blipFill>
        <p:spPr>
          <a:xfrm>
            <a:off x="1743307" y="2082115"/>
            <a:ext cx="8553450"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0707"/>
            <a:ext cx="10927618" cy="4016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C1C26C1-44ED-4CBD-B40F-9C924589C4BF}"/>
              </a:ext>
            </a:extLst>
          </p:cNvPr>
          <p:cNvPicPr>
            <a:picLocks noChangeAspect="1"/>
          </p:cNvPicPr>
          <p:nvPr/>
        </p:nvPicPr>
        <p:blipFill>
          <a:blip r:embed="rId3"/>
          <a:stretch>
            <a:fillRect/>
          </a:stretch>
        </p:blipFill>
        <p:spPr>
          <a:xfrm>
            <a:off x="2763295" y="2111592"/>
            <a:ext cx="6353175"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1281" y="1443415"/>
            <a:ext cx="10515600"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77A421-DC22-4874-A397-2FD45C163C48}"/>
              </a:ext>
            </a:extLst>
          </p:cNvPr>
          <p:cNvPicPr>
            <a:picLocks noChangeAspect="1"/>
          </p:cNvPicPr>
          <p:nvPr/>
        </p:nvPicPr>
        <p:blipFill>
          <a:blip r:embed="rId3"/>
          <a:stretch>
            <a:fillRect/>
          </a:stretch>
        </p:blipFill>
        <p:spPr>
          <a:xfrm>
            <a:off x="2927423" y="2140167"/>
            <a:ext cx="6200775" cy="40862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0801" y="1520709"/>
            <a:ext cx="8184418" cy="4016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CF8CCFF-016A-4730-B9B4-F8FE361D1B0E}"/>
              </a:ext>
            </a:extLst>
          </p:cNvPr>
          <p:cNvPicPr>
            <a:picLocks noChangeAspect="1"/>
          </p:cNvPicPr>
          <p:nvPr/>
        </p:nvPicPr>
        <p:blipFill>
          <a:blip r:embed="rId3"/>
          <a:stretch>
            <a:fillRect/>
          </a:stretch>
        </p:blipFill>
        <p:spPr>
          <a:xfrm>
            <a:off x="3227461" y="2127211"/>
            <a:ext cx="5600700" cy="44100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963"/>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6F9399F-E6A9-4EBC-9584-4A86270B88F1}"/>
              </a:ext>
            </a:extLst>
          </p:cNvPr>
          <p:cNvPicPr>
            <a:picLocks noChangeAspect="1"/>
          </p:cNvPicPr>
          <p:nvPr/>
        </p:nvPicPr>
        <p:blipFill>
          <a:blip r:embed="rId3"/>
          <a:stretch>
            <a:fillRect/>
          </a:stretch>
        </p:blipFill>
        <p:spPr>
          <a:xfrm>
            <a:off x="3512634" y="2429572"/>
            <a:ext cx="4174389" cy="32240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D621BD8-14CF-461F-955B-CFC4C7B1FACB}"/>
              </a:ext>
            </a:extLst>
          </p:cNvPr>
          <p:cNvPicPr>
            <a:picLocks noChangeAspect="1"/>
          </p:cNvPicPr>
          <p:nvPr/>
        </p:nvPicPr>
        <p:blipFill>
          <a:blip r:embed="rId3"/>
          <a:stretch>
            <a:fillRect/>
          </a:stretch>
        </p:blipFill>
        <p:spPr>
          <a:xfrm>
            <a:off x="3958683" y="2453966"/>
            <a:ext cx="3029182" cy="313279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7719"/>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C530524-9C69-4429-8576-BFFB74AD2380}"/>
              </a:ext>
            </a:extLst>
          </p:cNvPr>
          <p:cNvPicPr>
            <a:picLocks noChangeAspect="1"/>
          </p:cNvPicPr>
          <p:nvPr/>
        </p:nvPicPr>
        <p:blipFill>
          <a:blip r:embed="rId3"/>
          <a:stretch>
            <a:fillRect/>
          </a:stretch>
        </p:blipFill>
        <p:spPr>
          <a:xfrm>
            <a:off x="3094344" y="2565245"/>
            <a:ext cx="5096920" cy="26758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E3031BF-408D-4B10-AB0C-28757B5C7C94}"/>
              </a:ext>
            </a:extLst>
          </p:cNvPr>
          <p:cNvPicPr>
            <a:picLocks noChangeAspect="1"/>
          </p:cNvPicPr>
          <p:nvPr/>
        </p:nvPicPr>
        <p:blipFill>
          <a:blip r:embed="rId3"/>
          <a:stretch>
            <a:fillRect/>
          </a:stretch>
        </p:blipFill>
        <p:spPr>
          <a:xfrm>
            <a:off x="3157243" y="2407385"/>
            <a:ext cx="4971121" cy="25772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54E8BC-FBB6-4549-A1A0-77FDA5AA5239}"/>
              </a:ext>
            </a:extLst>
          </p:cNvPr>
          <p:cNvPicPr>
            <a:picLocks noChangeAspect="1"/>
          </p:cNvPicPr>
          <p:nvPr/>
        </p:nvPicPr>
        <p:blipFill>
          <a:blip r:embed="rId3"/>
          <a:stretch>
            <a:fillRect/>
          </a:stretch>
        </p:blipFill>
        <p:spPr>
          <a:xfrm>
            <a:off x="2921621" y="2362780"/>
            <a:ext cx="4789564" cy="29156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8529"/>
            <a:ext cx="9745589" cy="8395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C1A9EEF-CA9A-4A28-891E-C47F0AA27ED5}"/>
              </a:ext>
            </a:extLst>
          </p:cNvPr>
          <p:cNvPicPr>
            <a:picLocks noChangeAspect="1"/>
          </p:cNvPicPr>
          <p:nvPr/>
        </p:nvPicPr>
        <p:blipFill>
          <a:blip r:embed="rId4"/>
          <a:stretch>
            <a:fillRect/>
          </a:stretch>
        </p:blipFill>
        <p:spPr>
          <a:xfrm>
            <a:off x="3378819" y="2502522"/>
            <a:ext cx="4366864" cy="33585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1100"/>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D445BD8-BBBF-44AF-A221-4E665FD7018D}"/>
              </a:ext>
            </a:extLst>
          </p:cNvPr>
          <p:cNvPicPr>
            <a:picLocks noChangeAspect="1"/>
          </p:cNvPicPr>
          <p:nvPr/>
        </p:nvPicPr>
        <p:blipFill>
          <a:blip r:embed="rId3"/>
          <a:stretch>
            <a:fillRect/>
          </a:stretch>
        </p:blipFill>
        <p:spPr>
          <a:xfrm>
            <a:off x="2798957" y="2340868"/>
            <a:ext cx="5385225" cy="344398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1028084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C44D27C-83B1-4531-8709-22B84FA15468}"/>
              </a:ext>
            </a:extLst>
          </p:cNvPr>
          <p:cNvPicPr>
            <a:picLocks noChangeAspect="1"/>
          </p:cNvPicPr>
          <p:nvPr/>
        </p:nvPicPr>
        <p:blipFill>
          <a:blip r:embed="rId3"/>
          <a:stretch>
            <a:fillRect/>
          </a:stretch>
        </p:blipFill>
        <p:spPr>
          <a:xfrm>
            <a:off x="4092497" y="1973036"/>
            <a:ext cx="3412273" cy="456391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266"/>
            <a:ext cx="9745589" cy="8618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B775AED-2578-441B-B818-636973965E69}"/>
              </a:ext>
            </a:extLst>
          </p:cNvPr>
          <p:cNvPicPr>
            <a:picLocks noChangeAspect="1"/>
          </p:cNvPicPr>
          <p:nvPr/>
        </p:nvPicPr>
        <p:blipFill>
          <a:blip r:embed="rId3"/>
          <a:stretch>
            <a:fillRect/>
          </a:stretch>
        </p:blipFill>
        <p:spPr>
          <a:xfrm>
            <a:off x="2356486" y="2505075"/>
            <a:ext cx="6358286" cy="27917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510"/>
            <a:ext cx="9745589" cy="116290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B1B51E3-2F00-4A05-BF0D-D7BAE25E2E5B}"/>
              </a:ext>
            </a:extLst>
          </p:cNvPr>
          <p:cNvPicPr>
            <a:picLocks noChangeAspect="1"/>
          </p:cNvPicPr>
          <p:nvPr/>
        </p:nvPicPr>
        <p:blipFill>
          <a:blip r:embed="rId3"/>
          <a:stretch>
            <a:fillRect/>
          </a:stretch>
        </p:blipFill>
        <p:spPr>
          <a:xfrm>
            <a:off x="952500" y="2561412"/>
            <a:ext cx="9875334" cy="40066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the Map</a:t>
            </a:r>
          </a:p>
        </p:txBody>
      </p:sp>
      <p:pic>
        <p:nvPicPr>
          <p:cNvPr id="6" name="Picture 5">
            <a:extLst>
              <a:ext uri="{FF2B5EF4-FFF2-40B4-BE49-F238E27FC236}">
                <a16:creationId xmlns:a16="http://schemas.microsoft.com/office/drawing/2014/main" id="{DE090557-5F2C-49E0-921C-D7E3F3E15A27}"/>
              </a:ext>
            </a:extLst>
          </p:cNvPr>
          <p:cNvPicPr>
            <a:picLocks noChangeAspect="1"/>
          </p:cNvPicPr>
          <p:nvPr/>
        </p:nvPicPr>
        <p:blipFill>
          <a:blip r:embed="rId3"/>
          <a:stretch>
            <a:fillRect/>
          </a:stretch>
        </p:blipFill>
        <p:spPr>
          <a:xfrm>
            <a:off x="962025" y="1583473"/>
            <a:ext cx="10267950" cy="449347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a:extLst>
              <a:ext uri="{FF2B5EF4-FFF2-40B4-BE49-F238E27FC236}">
                <a16:creationId xmlns:a16="http://schemas.microsoft.com/office/drawing/2014/main" id="{35F78204-770C-4ADE-89AD-F7E637C80E5D}"/>
              </a:ext>
            </a:extLst>
          </p:cNvPr>
          <p:cNvPicPr>
            <a:picLocks noChangeAspect="1"/>
          </p:cNvPicPr>
          <p:nvPr/>
        </p:nvPicPr>
        <p:blipFill>
          <a:blip r:embed="rId3"/>
          <a:stretch>
            <a:fillRect/>
          </a:stretch>
        </p:blipFill>
        <p:spPr>
          <a:xfrm>
            <a:off x="966787" y="1572321"/>
            <a:ext cx="10258425" cy="439985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a:t>
            </a:r>
          </a:p>
        </p:txBody>
      </p:sp>
      <p:pic>
        <p:nvPicPr>
          <p:cNvPr id="4" name="Picture 3">
            <a:extLst>
              <a:ext uri="{FF2B5EF4-FFF2-40B4-BE49-F238E27FC236}">
                <a16:creationId xmlns:a16="http://schemas.microsoft.com/office/drawing/2014/main" id="{933FDB24-0883-4714-80B0-B322DD8C062A}"/>
              </a:ext>
            </a:extLst>
          </p:cNvPr>
          <p:cNvPicPr>
            <a:picLocks noChangeAspect="1"/>
          </p:cNvPicPr>
          <p:nvPr/>
        </p:nvPicPr>
        <p:blipFill>
          <a:blip r:embed="rId3"/>
          <a:stretch>
            <a:fillRect/>
          </a:stretch>
        </p:blipFill>
        <p:spPr>
          <a:xfrm>
            <a:off x="876300" y="1583473"/>
            <a:ext cx="10439400" cy="43125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by All Sites</a:t>
            </a:r>
          </a:p>
        </p:txBody>
      </p:sp>
      <p:pic>
        <p:nvPicPr>
          <p:cNvPr id="4" name="Picture 3">
            <a:extLst>
              <a:ext uri="{FF2B5EF4-FFF2-40B4-BE49-F238E27FC236}">
                <a16:creationId xmlns:a16="http://schemas.microsoft.com/office/drawing/2014/main" id="{B7EE45D5-E70D-4861-B645-3169D44644CF}"/>
              </a:ext>
            </a:extLst>
          </p:cNvPr>
          <p:cNvPicPr>
            <a:picLocks noChangeAspect="1"/>
          </p:cNvPicPr>
          <p:nvPr/>
        </p:nvPicPr>
        <p:blipFill>
          <a:blip r:embed="rId3"/>
          <a:stretch>
            <a:fillRect/>
          </a:stretch>
        </p:blipFill>
        <p:spPr>
          <a:xfrm>
            <a:off x="223024" y="1416205"/>
            <a:ext cx="11764537" cy="460936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rate</a:t>
            </a:r>
          </a:p>
        </p:txBody>
      </p:sp>
      <p:pic>
        <p:nvPicPr>
          <p:cNvPr id="4" name="Picture 3">
            <a:extLst>
              <a:ext uri="{FF2B5EF4-FFF2-40B4-BE49-F238E27FC236}">
                <a16:creationId xmlns:a16="http://schemas.microsoft.com/office/drawing/2014/main" id="{84D0568F-653D-41C8-8628-DA4DC6CDC6A7}"/>
              </a:ext>
            </a:extLst>
          </p:cNvPr>
          <p:cNvPicPr>
            <a:picLocks noChangeAspect="1"/>
          </p:cNvPicPr>
          <p:nvPr/>
        </p:nvPicPr>
        <p:blipFill>
          <a:blip r:embed="rId3"/>
          <a:stretch>
            <a:fillRect/>
          </a:stretch>
        </p:blipFill>
        <p:spPr>
          <a:xfrm>
            <a:off x="613317" y="1976437"/>
            <a:ext cx="10844656" cy="38668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7" name="Picture 6">
            <a:extLst>
              <a:ext uri="{FF2B5EF4-FFF2-40B4-BE49-F238E27FC236}">
                <a16:creationId xmlns:a16="http://schemas.microsoft.com/office/drawing/2014/main" id="{A1A4BD4E-C562-497C-B984-92F026438188}"/>
              </a:ext>
            </a:extLst>
          </p:cNvPr>
          <p:cNvPicPr>
            <a:picLocks noChangeAspect="1"/>
          </p:cNvPicPr>
          <p:nvPr/>
        </p:nvPicPr>
        <p:blipFill>
          <a:blip r:embed="rId3"/>
          <a:stretch>
            <a:fillRect/>
          </a:stretch>
        </p:blipFill>
        <p:spPr>
          <a:xfrm>
            <a:off x="242364" y="1427356"/>
            <a:ext cx="11707271" cy="45982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CA29B16-1DAF-4F41-A926-BBEBB2986B2D}"/>
              </a:ext>
            </a:extLst>
          </p:cNvPr>
          <p:cNvPicPr>
            <a:picLocks noChangeAspect="1"/>
          </p:cNvPicPr>
          <p:nvPr/>
        </p:nvPicPr>
        <p:blipFill>
          <a:blip r:embed="rId3"/>
          <a:stretch>
            <a:fillRect/>
          </a:stretch>
        </p:blipFill>
        <p:spPr>
          <a:xfrm>
            <a:off x="1014762" y="1400175"/>
            <a:ext cx="9166302" cy="47552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DE0624D-9098-43BC-B6E1-EF9B42A93D00}"/>
              </a:ext>
            </a:extLst>
          </p:cNvPr>
          <p:cNvPicPr>
            <a:picLocks noChangeAspect="1"/>
          </p:cNvPicPr>
          <p:nvPr/>
        </p:nvPicPr>
        <p:blipFill>
          <a:blip r:embed="rId3"/>
          <a:stretch>
            <a:fillRect/>
          </a:stretch>
        </p:blipFill>
        <p:spPr>
          <a:xfrm>
            <a:off x="2797330" y="1672648"/>
            <a:ext cx="5772150" cy="4352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is collected by scraping the SpaceX wiki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is </a:t>
            </a:r>
            <a:r>
              <a:rPr lang="en-US" sz="7600" dirty="0" err="1">
                <a:solidFill>
                  <a:schemeClr val="bg2">
                    <a:lumMod val="50000"/>
                  </a:schemeClr>
                </a:solidFill>
                <a:latin typeface="Abadi"/>
              </a:rPr>
              <a:t>processedby</a:t>
            </a:r>
            <a:r>
              <a:rPr lang="en-US" sz="7600" dirty="0">
                <a:solidFill>
                  <a:schemeClr val="bg2">
                    <a:lumMod val="50000"/>
                  </a:schemeClr>
                </a:solidFill>
                <a:latin typeface="Abadi"/>
              </a:rPr>
              <a:t> removing unnecessary details, normalization and standardization.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are build using Logistic regression, KNN and SVM and Decision Trees. Their best parameters are calculated by Grid Search. Their results are evaluated by F1 Score and Confusion Matrix.</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729C0FA-79F8-4D2D-8FFB-950E37A65C5C}"/>
              </a:ext>
            </a:extLst>
          </p:cNvPr>
          <p:cNvPicPr>
            <a:picLocks noChangeAspect="1"/>
          </p:cNvPicPr>
          <p:nvPr/>
        </p:nvPicPr>
        <p:blipFill>
          <a:blip r:embed="rId4"/>
          <a:stretch>
            <a:fillRect/>
          </a:stretch>
        </p:blipFill>
        <p:spPr>
          <a:xfrm>
            <a:off x="28575" y="333375"/>
            <a:ext cx="12134850" cy="5153025"/>
          </a:xfrm>
          <a:prstGeom prst="rect">
            <a:avLst/>
          </a:prstGeom>
        </p:spPr>
      </p:pic>
      <p:sp>
        <p:nvSpPr>
          <p:cNvPr id="2" name="Rectangle 1">
            <a:extLst>
              <a:ext uri="{FF2B5EF4-FFF2-40B4-BE49-F238E27FC236}">
                <a16:creationId xmlns:a16="http://schemas.microsoft.com/office/drawing/2014/main" id="{8902E309-17D0-49FC-9F0D-3516752E4EC2}"/>
              </a:ext>
            </a:extLst>
          </p:cNvPr>
          <p:cNvSpPr/>
          <p:nvPr/>
        </p:nvSpPr>
        <p:spPr>
          <a:xfrm>
            <a:off x="170985" y="5702407"/>
            <a:ext cx="6096000" cy="646331"/>
          </a:xfrm>
          <a:prstGeom prst="rect">
            <a:avLst/>
          </a:prstGeom>
        </p:spPr>
        <p:txBody>
          <a:bodyPr>
            <a:spAutoFit/>
          </a:bodyPr>
          <a:lstStyle/>
          <a:p>
            <a:r>
              <a:rPr lang="en-US" dirty="0"/>
              <a:t>https://github.com/Mirza-Algo/DataScienceProjects/blob/main/Data%20Collection.ipynb</a:t>
            </a:r>
            <a:endParaRPr lang="en-PK"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E790D4A-EB23-45E6-B1F0-CDE1022AF92C}"/>
              </a:ext>
            </a:extLst>
          </p:cNvPr>
          <p:cNvPicPr>
            <a:picLocks noChangeAspect="1"/>
          </p:cNvPicPr>
          <p:nvPr/>
        </p:nvPicPr>
        <p:blipFill>
          <a:blip r:embed="rId4"/>
          <a:stretch>
            <a:fillRect/>
          </a:stretch>
        </p:blipFill>
        <p:spPr>
          <a:xfrm>
            <a:off x="557212" y="338138"/>
            <a:ext cx="11077575" cy="5081356"/>
          </a:xfrm>
          <a:prstGeom prst="rect">
            <a:avLst/>
          </a:prstGeom>
        </p:spPr>
      </p:pic>
      <p:sp>
        <p:nvSpPr>
          <p:cNvPr id="5" name="Rectangle 4">
            <a:extLst>
              <a:ext uri="{FF2B5EF4-FFF2-40B4-BE49-F238E27FC236}">
                <a16:creationId xmlns:a16="http://schemas.microsoft.com/office/drawing/2014/main" id="{AEDBFA1E-7278-4E99-9347-C4CB2450BBCB}"/>
              </a:ext>
            </a:extLst>
          </p:cNvPr>
          <p:cNvSpPr/>
          <p:nvPr/>
        </p:nvSpPr>
        <p:spPr>
          <a:xfrm>
            <a:off x="557212" y="5702407"/>
            <a:ext cx="6096000" cy="646331"/>
          </a:xfrm>
          <a:prstGeom prst="rect">
            <a:avLst/>
          </a:prstGeom>
        </p:spPr>
        <p:txBody>
          <a:bodyPr>
            <a:spAutoFit/>
          </a:bodyPr>
          <a:lstStyle/>
          <a:p>
            <a:r>
              <a:rPr lang="en-US" dirty="0"/>
              <a:t>https://github.com/Mirza-Algo/DataScienceProjects/blob/main/WebScraping.ipynb</a:t>
            </a:r>
            <a:endParaRPr lang="en-PK"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395</TotalTime>
  <Words>841</Words>
  <Application>Microsoft Office PowerPoint</Application>
  <PresentationFormat>Widescreen</PresentationFormat>
  <Paragraphs>164</Paragraphs>
  <Slides>47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MUBASHIR MIRZA</cp:lastModifiedBy>
  <cp:revision>250</cp:revision>
  <dcterms:created xsi:type="dcterms:W3CDTF">2021-04-29T18:58:34Z</dcterms:created>
  <dcterms:modified xsi:type="dcterms:W3CDTF">2023-04-18T04:02:13Z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